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73" r:id="rId5"/>
    <p:sldId id="275" r:id="rId6"/>
    <p:sldId id="276" r:id="rId7"/>
    <p:sldId id="274" r:id="rId8"/>
    <p:sldId id="268" r:id="rId9"/>
  </p:sldIdLst>
  <p:sldSz cx="12192000" cy="6858000"/>
  <p:notesSz cx="6858000" cy="12192000"/>
  <p:embeddedFontLst>
    <p:embeddedFont>
      <p:font typeface="MiSans" panose="02010600030101010101" charset="-122"/>
      <p:regular r:id="rId11"/>
    </p:embeddedFont>
    <p:embeddedFont>
      <p:font typeface="Wingdings 2" panose="05020102010507070707" pitchFamily="18" charset="2"/>
      <p:regular r:id="rId1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1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267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9F2B93-0BB5-C38F-C748-485DA9A13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B37647-6422-5D10-2FF9-1E69A1424D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2262CC-1BCA-D2DD-2BAB-4D928C929B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D1203C-9B17-85A4-8266-869F7715CC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74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4BCEFF-A27A-84F5-B1D2-EE170100D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0BB77D-5E25-9951-DE26-BEFA243D69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FE9DE4-D508-D790-BBFD-89A4E9E089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425D70-2B92-3534-02CA-BF8C11F701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650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EBBF0-5D8D-6B64-E126-A4F62DFB1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7D5FD5-7435-4208-5A72-041E96126B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1F6879-031C-4526-DB37-1D77BEA292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91E45-0543-805C-0E76-849BDDB9E5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81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33CC44-F0E6-1788-C1DB-E51C71EAB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9A9A1E-EE73-576C-8904-C358554230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A04A8F-2F87-051B-6032-0959ACA002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DD15F-6C4F-3FFE-671B-C66DAA21C0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717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3-d2tarltnfo2stf9djk2g.png"/>
          <p:cNvPicPr>
            <a:picLocks noChangeAspect="1"/>
          </p:cNvPicPr>
          <p:nvPr/>
        </p:nvPicPr>
        <p:blipFill>
          <a:blip r:embed="rId3"/>
          <a:srcRect l="11651" t="6196" r="5498" b="95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948012" y="4151067"/>
            <a:ext cx="5246834" cy="75477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zh-CN" altLang="en-US" sz="2800" b="1" dirty="0">
                <a:latin typeface="+mn-ea"/>
              </a:rPr>
              <a:t>汇报人：林银蕊 甘芝清 黄慧雯</a:t>
            </a:r>
          </a:p>
        </p:txBody>
      </p:sp>
      <p:sp>
        <p:nvSpPr>
          <p:cNvPr id="5" name="Text 2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</a:t>
            </a:r>
            <a:r>
              <a:rPr lang="en-US" altLang="zh-CN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/0</a:t>
            </a:r>
            <a:r>
              <a:rPr lang="en-US" altLang="zh-CN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2000" dirty="0"/>
          </a:p>
        </p:txBody>
      </p:sp>
      <p:sp>
        <p:nvSpPr>
          <p:cNvPr id="6" name="Shape 3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Text 4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Text 6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728118" y="6316221"/>
            <a:ext cx="704469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13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188085" y="102870"/>
            <a:ext cx="262890" cy="1170305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34377" y="1673716"/>
            <a:ext cx="7044691" cy="21236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</a:t>
            </a:r>
            <a:r>
              <a:rPr lang="en-US" altLang="zh-CN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r>
              <a:rPr lang="en-US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章 </a:t>
            </a:r>
            <a:r>
              <a:rPr lang="zh-CN" altLang="en-US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数据链路层</a:t>
            </a:r>
            <a:endParaRPr lang="en-US" altLang="zh-CN" sz="6600" b="1" dirty="0">
              <a:solidFill>
                <a:srgbClr val="000000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>
              <a:lnSpc>
                <a:spcPct val="100000"/>
              </a:lnSpc>
            </a:pPr>
            <a:r>
              <a:rPr lang="zh-CN" altLang="en-US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作业题讲解</a:t>
            </a:r>
          </a:p>
        </p:txBody>
      </p:sp>
      <p:pic>
        <p:nvPicPr>
          <p:cNvPr id="15" name="Image 2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948012" y="4977146"/>
            <a:ext cx="780106" cy="820784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73113" y="5525261"/>
            <a:ext cx="1131570" cy="81523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2"/>
          <p:cNvSpPr/>
          <p:nvPr/>
        </p:nvSpPr>
        <p:spPr>
          <a:xfrm>
            <a:off x="734695" y="5018515"/>
            <a:ext cx="1131570" cy="8152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501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03262" y="2025650"/>
            <a:ext cx="1408430" cy="8001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844549" y="1925955"/>
            <a:ext cx="2465529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>
              <a:lnSpc>
                <a:spcPct val="130000"/>
              </a:lnSpc>
            </a:pPr>
            <a:r>
              <a:rPr lang="en-US" sz="6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6600" dirty="0"/>
          </a:p>
        </p:txBody>
      </p:sp>
      <p:sp>
        <p:nvSpPr>
          <p:cNvPr id="5" name="Text 2"/>
          <p:cNvSpPr/>
          <p:nvPr/>
        </p:nvSpPr>
        <p:spPr>
          <a:xfrm>
            <a:off x="844550" y="2692400"/>
            <a:ext cx="2663190" cy="43299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924560" y="2670810"/>
            <a:ext cx="166497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7" name="Image 1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8" name="Image 2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5" name="Shape 10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7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Text 18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19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0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1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2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3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2252980" y="4632325"/>
            <a:ext cx="892175" cy="938530"/>
          </a:xfrm>
          <a:prstGeom prst="rect">
            <a:avLst/>
          </a:prstGeom>
        </p:spPr>
      </p:pic>
      <p:sp>
        <p:nvSpPr>
          <p:cNvPr id="29" name="Shape 23"/>
          <p:cNvSpPr/>
          <p:nvPr/>
        </p:nvSpPr>
        <p:spPr>
          <a:xfrm>
            <a:off x="2052955" y="5259070"/>
            <a:ext cx="1294130" cy="93218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4"/>
          <p:cNvSpPr/>
          <p:nvPr/>
        </p:nvSpPr>
        <p:spPr>
          <a:xfrm>
            <a:off x="2052955" y="5259070"/>
            <a:ext cx="1294130" cy="9321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31" name="Image 4" descr="https://kimi-img.moonshot.cn/pub/slides/slides_tmpl/image/25-09-05-17:31:01-d2tarldnfo2stf9djk0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9841865" y="1183640"/>
            <a:ext cx="1897380" cy="1684020"/>
          </a:xfrm>
          <a:prstGeom prst="rect">
            <a:avLst/>
          </a:prstGeom>
        </p:spPr>
      </p:pic>
      <p:sp>
        <p:nvSpPr>
          <p:cNvPr id="33" name="Text 26"/>
          <p:cNvSpPr/>
          <p:nvPr/>
        </p:nvSpPr>
        <p:spPr>
          <a:xfrm>
            <a:off x="6308742" y="2452161"/>
            <a:ext cx="2895548" cy="8309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54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作业题</a:t>
            </a:r>
            <a:endParaRPr lang="en-US" sz="5400" dirty="0"/>
          </a:p>
        </p:txBody>
      </p:sp>
      <p:sp>
        <p:nvSpPr>
          <p:cNvPr id="45" name="Shape 4">
            <a:extLst>
              <a:ext uri="{FF2B5EF4-FFF2-40B4-BE49-F238E27FC236}">
                <a16:creationId xmlns:a16="http://schemas.microsoft.com/office/drawing/2014/main" id="{982A5FC8-C5C5-B2E8-A265-ED99ED045129}"/>
              </a:ext>
            </a:extLst>
          </p:cNvPr>
          <p:cNvSpPr/>
          <p:nvPr/>
        </p:nvSpPr>
        <p:spPr>
          <a:xfrm flipH="1">
            <a:off x="4709608" y="2627895"/>
            <a:ext cx="198756" cy="531417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" name="Text 25">
            <a:extLst>
              <a:ext uri="{FF2B5EF4-FFF2-40B4-BE49-F238E27FC236}">
                <a16:creationId xmlns:a16="http://schemas.microsoft.com/office/drawing/2014/main" id="{63F1983C-AF36-266A-A04E-7BDDDAEDC8BF}"/>
              </a:ext>
            </a:extLst>
          </p:cNvPr>
          <p:cNvSpPr/>
          <p:nvPr/>
        </p:nvSpPr>
        <p:spPr>
          <a:xfrm>
            <a:off x="5110355" y="2506294"/>
            <a:ext cx="1408429" cy="8309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01.</a:t>
            </a:r>
            <a:endParaRPr lang="en-US" sz="54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3" grpId="0" animBg="1"/>
      <p:bldP spid="4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altLang="zh-CN" sz="8500" dirty="0">
                <a:solidFill>
                  <a:srgbClr val="F2F7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512" y="2864485"/>
            <a:ext cx="6607175" cy="10333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60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作业</a:t>
            </a:r>
            <a:r>
              <a:rPr lang="en-US" sz="60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题</a:t>
            </a:r>
            <a:endParaRPr lang="en-US" sz="60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8FA3D-D2AB-AC6D-2ECB-E1F27CED2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>
            <a:extLst>
              <a:ext uri="{FF2B5EF4-FFF2-40B4-BE49-F238E27FC236}">
                <a16:creationId xmlns:a16="http://schemas.microsoft.com/office/drawing/2014/main" id="{F99664FA-75A4-BBB2-466B-FB8C7787B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15">
            <a:extLst>
              <a:ext uri="{FF2B5EF4-FFF2-40B4-BE49-F238E27FC236}">
                <a16:creationId xmlns:a16="http://schemas.microsoft.com/office/drawing/2014/main" id="{5866953F-534D-541D-0AEA-8430C07A7EEE}"/>
              </a:ext>
            </a:extLst>
          </p:cNvPr>
          <p:cNvSpPr/>
          <p:nvPr/>
        </p:nvSpPr>
        <p:spPr>
          <a:xfrm>
            <a:off x="1381125" y="2271395"/>
            <a:ext cx="2138971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52976013-0B3D-12CF-DDF3-4F29D8D0C627}"/>
              </a:ext>
            </a:extLst>
          </p:cNvPr>
          <p:cNvSpPr/>
          <p:nvPr/>
        </p:nvSpPr>
        <p:spPr>
          <a:xfrm>
            <a:off x="957580" y="603885"/>
            <a:ext cx="9799955" cy="5835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作业题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以太网的带宽</a:t>
            </a:r>
            <a:endParaRPr lang="en-US" sz="16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76261314-B683-7EB1-AD9C-766B89DA8E0D}"/>
              </a:ext>
            </a:extLst>
          </p:cNvPr>
          <p:cNvSpPr/>
          <p:nvPr/>
        </p:nvSpPr>
        <p:spPr>
          <a:xfrm>
            <a:off x="790600" y="1493133"/>
            <a:ext cx="10610801" cy="5032761"/>
          </a:xfrm>
          <a:custGeom>
            <a:avLst/>
            <a:gdLst/>
            <a:ahLst/>
            <a:cxnLst/>
            <a:rect l="l" t="t" r="r" b="b"/>
            <a:pathLst>
              <a:path w="5740400" h="1930400">
                <a:moveTo>
                  <a:pt x="101597" y="0"/>
                </a:moveTo>
                <a:lnTo>
                  <a:pt x="5638803" y="0"/>
                </a:lnTo>
                <a:cubicBezTo>
                  <a:pt x="5694913" y="0"/>
                  <a:pt x="5740400" y="45487"/>
                  <a:pt x="5740400" y="101597"/>
                </a:cubicBezTo>
                <a:lnTo>
                  <a:pt x="5740400" y="1828803"/>
                </a:lnTo>
                <a:cubicBezTo>
                  <a:pt x="5740400" y="1884913"/>
                  <a:pt x="5694913" y="1930400"/>
                  <a:pt x="56388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5" name="Image 1">
            <a:extLst>
              <a:ext uri="{FF2B5EF4-FFF2-40B4-BE49-F238E27FC236}">
                <a16:creationId xmlns:a16="http://schemas.microsoft.com/office/drawing/2014/main" id="{9BC38D10-F856-766B-81AA-A37253989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188660"/>
            <a:ext cx="12905773" cy="1722982"/>
          </a:xfrm>
          <a:prstGeom prst="rect">
            <a:avLst/>
          </a:prstGeom>
        </p:spPr>
      </p:pic>
      <p:sp>
        <p:nvSpPr>
          <p:cNvPr id="6" name="Text 13">
            <a:extLst>
              <a:ext uri="{FF2B5EF4-FFF2-40B4-BE49-F238E27FC236}">
                <a16:creationId xmlns:a16="http://schemas.microsoft.com/office/drawing/2014/main" id="{1FD09EF2-985A-3633-04AB-EBFEDB5982D9}"/>
              </a:ext>
            </a:extLst>
          </p:cNvPr>
          <p:cNvSpPr/>
          <p:nvPr/>
        </p:nvSpPr>
        <p:spPr>
          <a:xfrm>
            <a:off x="371750" y="1338453"/>
            <a:ext cx="12060882" cy="150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zh-CN" alt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有 </a:t>
            </a:r>
            <a:r>
              <a:rPr lang="en-US" altLang="zh-CN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 </a:t>
            </a:r>
            <a:r>
              <a:rPr lang="zh-CN" alt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个站连接到以太网上。试计算以下三种情况下每一个站所能得到的带宽</a:t>
            </a:r>
            <a:endParaRPr lang="en-US" altLang="zh-CN" sz="2400" b="1" dirty="0">
              <a:solidFill>
                <a:srgbClr val="000000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457200" indent="-457200">
              <a:lnSpc>
                <a:spcPct val="100000"/>
              </a:lnSpc>
              <a:buAutoNum type="arabicParenBoth"/>
            </a:pPr>
            <a:r>
              <a:rPr lang="en-US" altLang="zh-CN" sz="2400" b="1" dirty="0"/>
              <a:t>10 </a:t>
            </a:r>
            <a:r>
              <a:rPr lang="zh-CN" altLang="en-US" sz="2400" b="1" dirty="0"/>
              <a:t>个站都连接到一个 </a:t>
            </a:r>
            <a:r>
              <a:rPr lang="en-US" altLang="zh-CN" sz="2400" b="1" dirty="0"/>
              <a:t>10</a:t>
            </a:r>
            <a:r>
              <a:rPr lang="en-US" sz="2400" b="1" dirty="0"/>
              <a:t>Mbit/s </a:t>
            </a:r>
            <a:r>
              <a:rPr lang="zh-CN" altLang="en-US" sz="2400" b="1" dirty="0"/>
              <a:t>以太网集线器。</a:t>
            </a:r>
            <a:endParaRPr lang="en-US" altLang="zh-CN" sz="2400" b="1" dirty="0"/>
          </a:p>
          <a:p>
            <a:pPr>
              <a:lnSpc>
                <a:spcPct val="100000"/>
              </a:lnSpc>
            </a:pPr>
            <a:r>
              <a:rPr lang="en-US" altLang="zh-CN" sz="2400" b="1" dirty="0"/>
              <a:t>(2) 10 </a:t>
            </a:r>
            <a:r>
              <a:rPr lang="zh-CN" altLang="en-US" sz="2400" b="1" dirty="0"/>
              <a:t>个站都连接到一个 </a:t>
            </a:r>
            <a:r>
              <a:rPr lang="en-US" altLang="zh-CN" sz="2400" b="1" dirty="0"/>
              <a:t>100</a:t>
            </a:r>
            <a:r>
              <a:rPr lang="en-US" sz="2400" b="1" dirty="0"/>
              <a:t>Mbit/s </a:t>
            </a:r>
            <a:r>
              <a:rPr lang="zh-CN" altLang="en-US" sz="2400" b="1" dirty="0"/>
              <a:t>以太网集线器。</a:t>
            </a:r>
            <a:endParaRPr lang="en-US" altLang="zh-CN" sz="2400" b="1" dirty="0"/>
          </a:p>
          <a:p>
            <a:pPr>
              <a:lnSpc>
                <a:spcPct val="100000"/>
              </a:lnSpc>
            </a:pPr>
            <a:r>
              <a:rPr lang="en-US" altLang="zh-CN" sz="2400" b="1" dirty="0"/>
              <a:t>(3) 10 </a:t>
            </a:r>
            <a:r>
              <a:rPr lang="zh-CN" altLang="en-US" sz="2400" b="1" dirty="0"/>
              <a:t>个站都连接到一个 </a:t>
            </a:r>
            <a:r>
              <a:rPr lang="en-US" altLang="zh-CN" sz="2400" b="1" dirty="0"/>
              <a:t>10</a:t>
            </a:r>
            <a:r>
              <a:rPr lang="en-US" sz="2400" b="1" dirty="0"/>
              <a:t>Mbit/s </a:t>
            </a:r>
            <a:r>
              <a:rPr lang="zh-CN" altLang="en-US" sz="2400" b="1" dirty="0"/>
              <a:t>以太网交换机。</a:t>
            </a:r>
            <a:endParaRPr lang="en-US" sz="2400" b="1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9594A4D8-5932-B2C4-BFF0-B5E9ECE4F08A}"/>
              </a:ext>
            </a:extLst>
          </p:cNvPr>
          <p:cNvSpPr/>
          <p:nvPr/>
        </p:nvSpPr>
        <p:spPr>
          <a:xfrm>
            <a:off x="949833" y="2911642"/>
            <a:ext cx="10292334" cy="35446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每一个站所能得到的带宽如下：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(1)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假定以太网的利用率基本上达到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100%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，那么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个站共享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10Mbit/s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，即平均每一个站可得到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1Mbit/s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的带宽。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(2)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假定以太网的利用率基本上达到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100%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，那么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个站共享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100Mbit/s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，即平均每一个站可得到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10Mbit/s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的带宽。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(3)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每一个站独占交换机的一个接口的带宽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10Mbit/s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。这里我们假定这个交换机的总带宽不小于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100Mbit/s</a:t>
            </a:r>
            <a:endParaRPr lang="zh-CN" altLang="en-US" sz="2400" b="1" dirty="0"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12509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15033D-E15B-6E2C-511E-AE8E73FE7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>
            <a:extLst>
              <a:ext uri="{FF2B5EF4-FFF2-40B4-BE49-F238E27FC236}">
                <a16:creationId xmlns:a16="http://schemas.microsoft.com/office/drawing/2014/main" id="{CB57053C-0B0D-BEAB-ABA0-3233FF16F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15">
            <a:extLst>
              <a:ext uri="{FF2B5EF4-FFF2-40B4-BE49-F238E27FC236}">
                <a16:creationId xmlns:a16="http://schemas.microsoft.com/office/drawing/2014/main" id="{A926C6D0-341D-72C0-B3EB-23177D0602B4}"/>
              </a:ext>
            </a:extLst>
          </p:cNvPr>
          <p:cNvSpPr/>
          <p:nvPr/>
        </p:nvSpPr>
        <p:spPr>
          <a:xfrm>
            <a:off x="1381125" y="2271395"/>
            <a:ext cx="2138971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ABFEA43-B0E6-C74E-0D3E-7383C776EB1D}"/>
              </a:ext>
            </a:extLst>
          </p:cNvPr>
          <p:cNvSpPr/>
          <p:nvPr/>
        </p:nvSpPr>
        <p:spPr>
          <a:xfrm>
            <a:off x="957580" y="603885"/>
            <a:ext cx="9799955" cy="5835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作业题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路由器转发</a:t>
            </a:r>
            <a:endParaRPr lang="en-US" sz="16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A2CC0C1-6511-25C4-441E-B524F25C1B99}"/>
              </a:ext>
            </a:extLst>
          </p:cNvPr>
          <p:cNvSpPr/>
          <p:nvPr/>
        </p:nvSpPr>
        <p:spPr>
          <a:xfrm>
            <a:off x="790600" y="1493133"/>
            <a:ext cx="10610801" cy="5032761"/>
          </a:xfrm>
          <a:custGeom>
            <a:avLst/>
            <a:gdLst/>
            <a:ahLst/>
            <a:cxnLst/>
            <a:rect l="l" t="t" r="r" b="b"/>
            <a:pathLst>
              <a:path w="5740400" h="1930400">
                <a:moveTo>
                  <a:pt x="101597" y="0"/>
                </a:moveTo>
                <a:lnTo>
                  <a:pt x="5638803" y="0"/>
                </a:lnTo>
                <a:cubicBezTo>
                  <a:pt x="5694913" y="0"/>
                  <a:pt x="5740400" y="45487"/>
                  <a:pt x="5740400" y="101597"/>
                </a:cubicBezTo>
                <a:lnTo>
                  <a:pt x="5740400" y="1828803"/>
                </a:lnTo>
                <a:cubicBezTo>
                  <a:pt x="5740400" y="1884913"/>
                  <a:pt x="5694913" y="1930400"/>
                  <a:pt x="56388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5" name="Image 1">
            <a:extLst>
              <a:ext uri="{FF2B5EF4-FFF2-40B4-BE49-F238E27FC236}">
                <a16:creationId xmlns:a16="http://schemas.microsoft.com/office/drawing/2014/main" id="{024C324A-1711-718B-BA14-4B4CC06B36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188660"/>
            <a:ext cx="12905773" cy="1519627"/>
          </a:xfrm>
          <a:prstGeom prst="rect">
            <a:avLst/>
          </a:prstGeom>
        </p:spPr>
      </p:pic>
      <p:sp>
        <p:nvSpPr>
          <p:cNvPr id="6" name="Text 13">
            <a:extLst>
              <a:ext uri="{FF2B5EF4-FFF2-40B4-BE49-F238E27FC236}">
                <a16:creationId xmlns:a16="http://schemas.microsoft.com/office/drawing/2014/main" id="{6EBD1C57-3564-4C63-64CB-AC6BE6DF2D0E}"/>
              </a:ext>
            </a:extLst>
          </p:cNvPr>
          <p:cNvSpPr/>
          <p:nvPr/>
        </p:nvSpPr>
        <p:spPr>
          <a:xfrm>
            <a:off x="371750" y="1338453"/>
            <a:ext cx="12060882" cy="338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在图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T-3-33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以太网交换机有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个接口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分别接到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台主机和一个路由器。</a:t>
            </a:r>
            <a:endParaRPr lang="en-US" altLang="zh-CN" sz="2000" b="1" dirty="0">
              <a:solidFill>
                <a:srgbClr val="000000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>
              <a:lnSpc>
                <a:spcPct val="100000"/>
              </a:lnSpc>
            </a:pPr>
            <a:r>
              <a:rPr lang="zh-CN" altLang="en-US" sz="2000" b="1" dirty="0"/>
              <a:t>在下面表中的</a:t>
            </a:r>
            <a:r>
              <a:rPr lang="en-US" altLang="zh-CN" sz="2000" b="1" dirty="0"/>
              <a:t>"</a:t>
            </a:r>
            <a:r>
              <a:rPr lang="zh-CN" altLang="en-US" sz="2000" b="1" dirty="0"/>
              <a:t>动作</a:t>
            </a:r>
            <a:r>
              <a:rPr lang="en-US" altLang="zh-CN" sz="2000" b="1" dirty="0"/>
              <a:t>"</a:t>
            </a:r>
            <a:r>
              <a:rPr lang="zh-CN" altLang="en-US" sz="2000" b="1" dirty="0"/>
              <a:t>一栏中</a:t>
            </a:r>
            <a:r>
              <a:rPr lang="en-US" altLang="zh-CN" sz="2000" b="1" dirty="0"/>
              <a:t>,</a:t>
            </a:r>
            <a:r>
              <a:rPr lang="zh-CN" altLang="en-US" sz="2000" b="1" dirty="0"/>
              <a:t>表示先后发送了</a:t>
            </a:r>
            <a:r>
              <a:rPr lang="en-US" altLang="zh-CN" sz="2000" b="1" dirty="0"/>
              <a:t>4</a:t>
            </a:r>
            <a:r>
              <a:rPr lang="zh-CN" altLang="en-US" sz="2000" b="1" dirty="0"/>
              <a:t>个帧。</a:t>
            </a:r>
            <a:endParaRPr lang="en-US" altLang="zh-CN" sz="2000" b="1" dirty="0"/>
          </a:p>
          <a:p>
            <a:pPr>
              <a:lnSpc>
                <a:spcPct val="100000"/>
              </a:lnSpc>
            </a:pPr>
            <a:r>
              <a:rPr lang="zh-CN" altLang="en-US" sz="2000" b="1" dirty="0"/>
              <a:t>假定在开始时</a:t>
            </a:r>
            <a:r>
              <a:rPr lang="en-US" altLang="zh-CN" sz="2000" b="1" dirty="0"/>
              <a:t>,</a:t>
            </a:r>
            <a:r>
              <a:rPr lang="zh-CN" altLang="en-US" sz="2000" b="1" dirty="0"/>
              <a:t>以太网交换机的 交换表是空的。</a:t>
            </a:r>
            <a:endParaRPr lang="en-US" altLang="zh-CN" sz="2000" b="1" dirty="0"/>
          </a:p>
          <a:p>
            <a:pPr>
              <a:lnSpc>
                <a:spcPct val="100000"/>
              </a:lnSpc>
            </a:pPr>
            <a:r>
              <a:rPr lang="zh-CN" altLang="en-US" sz="2000" b="1" dirty="0"/>
              <a:t>试把该表中其他的栏目都填写完。</a:t>
            </a:r>
            <a:endParaRPr lang="en-US" sz="2000" b="1" dirty="0"/>
          </a:p>
        </p:txBody>
      </p:sp>
      <p:pic>
        <p:nvPicPr>
          <p:cNvPr id="9" name="图片 8" descr="图示&#10;&#10;AI 生成的内容可能不正确。">
            <a:extLst>
              <a:ext uri="{FF2B5EF4-FFF2-40B4-BE49-F238E27FC236}">
                <a16:creationId xmlns:a16="http://schemas.microsoft.com/office/drawing/2014/main" id="{3995342F-C938-723C-17FE-7AB822BD4C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4694" y="173481"/>
            <a:ext cx="2729672" cy="1456977"/>
          </a:xfrm>
          <a:prstGeom prst="rect">
            <a:avLst/>
          </a:prstGeom>
        </p:spPr>
      </p:pic>
      <p:pic>
        <p:nvPicPr>
          <p:cNvPr id="11" name="图片 10" descr="图片包含 图示&#10;&#10;AI 生成的内容可能不正确。">
            <a:extLst>
              <a:ext uri="{FF2B5EF4-FFF2-40B4-BE49-F238E27FC236}">
                <a16:creationId xmlns:a16="http://schemas.microsoft.com/office/drawing/2014/main" id="{B7527E39-C3AB-2ED3-ABCF-8DB9D1AE60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225" y="1980685"/>
            <a:ext cx="5429492" cy="1039051"/>
          </a:xfrm>
          <a:prstGeom prst="rect">
            <a:avLst/>
          </a:prstGeom>
        </p:spPr>
      </p:pic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7B4FD798-AC67-7D30-A31B-2C3761808E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286999"/>
              </p:ext>
            </p:extLst>
          </p:nvPr>
        </p:nvGraphicFramePr>
        <p:xfrm>
          <a:off x="1103870" y="3535360"/>
          <a:ext cx="9505687" cy="2718755"/>
        </p:xfrm>
        <a:graphic>
          <a:graphicData uri="http://schemas.openxmlformats.org/drawingml/2006/table">
            <a:tbl>
              <a:tblPr firstRow="1" bandRow="1" bandCol="1">
                <a:tableStyleId>{FABFCF23-3B69-468F-B69F-88F6DE6A72F2}</a:tableStyleId>
              </a:tblPr>
              <a:tblGrid>
                <a:gridCol w="1586184">
                  <a:extLst>
                    <a:ext uri="{9D8B030D-6E8A-4147-A177-3AD203B41FA5}">
                      <a16:colId xmlns:a16="http://schemas.microsoft.com/office/drawing/2014/main" val="3062234081"/>
                    </a:ext>
                  </a:extLst>
                </a:gridCol>
                <a:gridCol w="1754659">
                  <a:extLst>
                    <a:ext uri="{9D8B030D-6E8A-4147-A177-3AD203B41FA5}">
                      <a16:colId xmlns:a16="http://schemas.microsoft.com/office/drawing/2014/main" val="3634715286"/>
                    </a:ext>
                  </a:extLst>
                </a:gridCol>
                <a:gridCol w="1911178">
                  <a:extLst>
                    <a:ext uri="{9D8B030D-6E8A-4147-A177-3AD203B41FA5}">
                      <a16:colId xmlns:a16="http://schemas.microsoft.com/office/drawing/2014/main" val="1072163291"/>
                    </a:ext>
                  </a:extLst>
                </a:gridCol>
                <a:gridCol w="4253666">
                  <a:extLst>
                    <a:ext uri="{9D8B030D-6E8A-4147-A177-3AD203B41FA5}">
                      <a16:colId xmlns:a16="http://schemas.microsoft.com/office/drawing/2014/main" val="29590190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1" dirty="0">
                          <a:solidFill>
                            <a:srgbClr val="000000"/>
                          </a:solidFill>
                          <a:effectLst/>
                        </a:rPr>
                        <a:t>动作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1" dirty="0">
                          <a:solidFill>
                            <a:srgbClr val="000000"/>
                          </a:solidFill>
                          <a:effectLst/>
                        </a:rPr>
                        <a:t>交换表的状态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1" dirty="0">
                          <a:solidFill>
                            <a:srgbClr val="000000"/>
                          </a:solidFill>
                          <a:effectLst/>
                        </a:rPr>
                        <a:t>向哪些接口转发帧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1" dirty="0">
                          <a:solidFill>
                            <a:srgbClr val="000000"/>
                          </a:solidFill>
                          <a:effectLst/>
                        </a:rPr>
                        <a:t>说明</a:t>
                      </a:r>
                    </a:p>
                  </a:txBody>
                  <a:tcPr marL="137160" marR="137160" marT="91440" marB="91440" anchor="ctr"/>
                </a:tc>
                <a:extLst>
                  <a:ext uri="{0D108BD9-81ED-4DB2-BD59-A6C34878D82A}">
                    <a16:rowId xmlns:a16="http://schemas.microsoft.com/office/drawing/2014/main" val="37706757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sz="1600" b="0">
                          <a:effectLst/>
                        </a:rPr>
                        <a:t>A </a:t>
                      </a:r>
                      <a:r>
                        <a:rPr lang="zh-CN" altLang="en-US" sz="1600" b="0">
                          <a:effectLst/>
                        </a:rPr>
                        <a:t>发送帧给 </a:t>
                      </a:r>
                      <a:r>
                        <a:rPr lang="en-US" sz="1600" b="0">
                          <a:effectLst/>
                        </a:rPr>
                        <a:t>D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>
                          <a:effectLst/>
                        </a:rPr>
                        <a:t>写入 </a:t>
                      </a:r>
                      <a:r>
                        <a:rPr lang="en-US" altLang="zh-CN" sz="1600" b="0">
                          <a:effectLst/>
                        </a:rPr>
                        <a:t>(</a:t>
                      </a:r>
                      <a:r>
                        <a:rPr lang="en-US" sz="1600" b="0">
                          <a:effectLst/>
                        </a:rPr>
                        <a:t>A,1)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>
                          <a:effectLst/>
                        </a:rPr>
                        <a:t>所有的接口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>
                          <a:effectLst/>
                        </a:rPr>
                        <a:t>开始时交换表是空的，交换机不知道应向何接口转发帧</a:t>
                      </a:r>
                    </a:p>
                  </a:txBody>
                  <a:tcPr marL="137160" marR="137160" marT="91440" marB="91440" anchor="ctr"/>
                </a:tc>
                <a:extLst>
                  <a:ext uri="{0D108BD9-81ED-4DB2-BD59-A6C34878D82A}">
                    <a16:rowId xmlns:a16="http://schemas.microsoft.com/office/drawing/2014/main" val="25304805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sz="1600" b="0">
                          <a:effectLst/>
                        </a:rPr>
                        <a:t>D </a:t>
                      </a:r>
                      <a:r>
                        <a:rPr lang="zh-CN" altLang="en-US" sz="1600" b="0">
                          <a:effectLst/>
                        </a:rPr>
                        <a:t>发送帧给 </a:t>
                      </a:r>
                      <a:r>
                        <a:rPr lang="en-US" sz="1600" b="0">
                          <a:effectLst/>
                        </a:rPr>
                        <a:t>A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>
                          <a:effectLst/>
                        </a:rPr>
                        <a:t>写入 </a:t>
                      </a:r>
                      <a:r>
                        <a:rPr lang="en-US" altLang="zh-CN" sz="1600" b="0">
                          <a:effectLst/>
                        </a:rPr>
                        <a:t>(</a:t>
                      </a:r>
                      <a:r>
                        <a:rPr lang="en-US" sz="1600" b="0">
                          <a:effectLst/>
                        </a:rPr>
                        <a:t>D,4)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sz="1600" b="0">
                          <a:effectLst/>
                        </a:rPr>
                        <a:t>A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>
                          <a:effectLst/>
                        </a:rPr>
                        <a:t>交换机已知道 </a:t>
                      </a:r>
                      <a:r>
                        <a:rPr lang="en-US" sz="1600" b="0">
                          <a:effectLst/>
                        </a:rPr>
                        <a:t>A </a:t>
                      </a:r>
                      <a:r>
                        <a:rPr lang="zh-CN" altLang="en-US" sz="1600" b="0">
                          <a:effectLst/>
                        </a:rPr>
                        <a:t>连接在接口 </a:t>
                      </a:r>
                      <a:r>
                        <a:rPr lang="en-US" altLang="zh-CN" sz="1600" b="0">
                          <a:effectLst/>
                        </a:rPr>
                        <a:t>1</a:t>
                      </a:r>
                    </a:p>
                  </a:txBody>
                  <a:tcPr marL="137160" marR="137160" marT="91440" marB="91440" anchor="ctr"/>
                </a:tc>
                <a:extLst>
                  <a:ext uri="{0D108BD9-81ED-4DB2-BD59-A6C34878D82A}">
                    <a16:rowId xmlns:a16="http://schemas.microsoft.com/office/drawing/2014/main" val="33015107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sz="1600" b="0">
                          <a:effectLst/>
                        </a:rPr>
                        <a:t>E </a:t>
                      </a:r>
                      <a:r>
                        <a:rPr lang="zh-CN" altLang="en-US" sz="1600" b="0">
                          <a:effectLst/>
                        </a:rPr>
                        <a:t>发送帧给 </a:t>
                      </a:r>
                      <a:r>
                        <a:rPr lang="en-US" sz="1600" b="0">
                          <a:effectLst/>
                        </a:rPr>
                        <a:t>A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>
                          <a:effectLst/>
                        </a:rPr>
                        <a:t>写入 </a:t>
                      </a:r>
                      <a:r>
                        <a:rPr lang="en-US" altLang="zh-CN" sz="1600" b="0">
                          <a:effectLst/>
                        </a:rPr>
                        <a:t>(</a:t>
                      </a:r>
                      <a:r>
                        <a:rPr lang="en-US" sz="1600" b="0">
                          <a:effectLst/>
                        </a:rPr>
                        <a:t>E,5)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sz="1600" b="0">
                          <a:effectLst/>
                        </a:rPr>
                        <a:t>A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>
                          <a:effectLst/>
                        </a:rPr>
                        <a:t>交换机已知道 </a:t>
                      </a:r>
                      <a:r>
                        <a:rPr lang="en-US" sz="1600" b="0">
                          <a:effectLst/>
                        </a:rPr>
                        <a:t>A </a:t>
                      </a:r>
                      <a:r>
                        <a:rPr lang="zh-CN" altLang="en-US" sz="1600" b="0">
                          <a:effectLst/>
                        </a:rPr>
                        <a:t>连接在接口 </a:t>
                      </a:r>
                      <a:r>
                        <a:rPr lang="en-US" altLang="zh-CN" sz="1600" b="0">
                          <a:effectLst/>
                        </a:rPr>
                        <a:t>1</a:t>
                      </a:r>
                    </a:p>
                  </a:txBody>
                  <a:tcPr marL="137160" marR="137160" marT="91440" marB="91440" anchor="ctr"/>
                </a:tc>
                <a:extLst>
                  <a:ext uri="{0D108BD9-81ED-4DB2-BD59-A6C34878D82A}">
                    <a16:rowId xmlns:a16="http://schemas.microsoft.com/office/drawing/2014/main" val="224934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sz="1600" b="0">
                          <a:effectLst/>
                        </a:rPr>
                        <a:t>A </a:t>
                      </a:r>
                      <a:r>
                        <a:rPr lang="zh-CN" altLang="en-US" sz="1600" b="0">
                          <a:effectLst/>
                        </a:rPr>
                        <a:t>发送帧给 </a:t>
                      </a:r>
                      <a:r>
                        <a:rPr lang="en-US" sz="1600" b="0">
                          <a:effectLst/>
                        </a:rPr>
                        <a:t>E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>
                          <a:effectLst/>
                        </a:rPr>
                        <a:t>更新 </a:t>
                      </a:r>
                      <a:r>
                        <a:rPr lang="en-US" altLang="zh-CN" sz="1600" b="0">
                          <a:effectLst/>
                        </a:rPr>
                        <a:t>(</a:t>
                      </a:r>
                      <a:r>
                        <a:rPr lang="en-US" sz="1600" b="0">
                          <a:effectLst/>
                        </a:rPr>
                        <a:t>A,1) </a:t>
                      </a:r>
                      <a:r>
                        <a:rPr lang="zh-CN" altLang="en-US" sz="1600" b="0">
                          <a:effectLst/>
                        </a:rPr>
                        <a:t>的有效时间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sz="1600" b="0">
                          <a:effectLst/>
                        </a:rPr>
                        <a:t>E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 dirty="0">
                          <a:effectLst/>
                        </a:rPr>
                        <a:t>交换机已知道 </a:t>
                      </a:r>
                      <a:r>
                        <a:rPr lang="en-US" sz="1600" b="0" dirty="0">
                          <a:effectLst/>
                        </a:rPr>
                        <a:t>E </a:t>
                      </a:r>
                      <a:r>
                        <a:rPr lang="zh-CN" altLang="en-US" sz="1600" b="0" dirty="0">
                          <a:effectLst/>
                        </a:rPr>
                        <a:t>连接在接口 </a:t>
                      </a:r>
                      <a:r>
                        <a:rPr lang="en-US" altLang="zh-CN" sz="1600" b="0" dirty="0">
                          <a:effectLst/>
                        </a:rPr>
                        <a:t>5</a:t>
                      </a:r>
                    </a:p>
                  </a:txBody>
                  <a:tcPr marL="137160" marR="137160" marT="91440" marB="91440" anchor="ctr"/>
                </a:tc>
                <a:extLst>
                  <a:ext uri="{0D108BD9-81ED-4DB2-BD59-A6C34878D82A}">
                    <a16:rowId xmlns:a16="http://schemas.microsoft.com/office/drawing/2014/main" val="4265840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4468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F2109-1AF3-02ED-E230-84DBD8E19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>
            <a:extLst>
              <a:ext uri="{FF2B5EF4-FFF2-40B4-BE49-F238E27FC236}">
                <a16:creationId xmlns:a16="http://schemas.microsoft.com/office/drawing/2014/main" id="{A720839F-E3F7-E7D8-3B3A-CB2CE23C9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15">
            <a:extLst>
              <a:ext uri="{FF2B5EF4-FFF2-40B4-BE49-F238E27FC236}">
                <a16:creationId xmlns:a16="http://schemas.microsoft.com/office/drawing/2014/main" id="{13DD995C-B867-1495-C3E9-727E1739B4C3}"/>
              </a:ext>
            </a:extLst>
          </p:cNvPr>
          <p:cNvSpPr/>
          <p:nvPr/>
        </p:nvSpPr>
        <p:spPr>
          <a:xfrm>
            <a:off x="1381125" y="2271395"/>
            <a:ext cx="2138971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0200C07D-A9C8-0912-17CE-ACE0F7DCFEDF}"/>
              </a:ext>
            </a:extLst>
          </p:cNvPr>
          <p:cNvSpPr/>
          <p:nvPr/>
        </p:nvSpPr>
        <p:spPr>
          <a:xfrm>
            <a:off x="957580" y="603885"/>
            <a:ext cx="9799955" cy="5835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作业题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比特时间</a:t>
            </a:r>
            <a:endParaRPr lang="en-US" sz="16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73FB6570-13DF-2FC9-A569-2F5C880CAB06}"/>
              </a:ext>
            </a:extLst>
          </p:cNvPr>
          <p:cNvSpPr/>
          <p:nvPr/>
        </p:nvSpPr>
        <p:spPr>
          <a:xfrm>
            <a:off x="829018" y="1338453"/>
            <a:ext cx="10610801" cy="5032761"/>
          </a:xfrm>
          <a:custGeom>
            <a:avLst/>
            <a:gdLst/>
            <a:ahLst/>
            <a:cxnLst/>
            <a:rect l="l" t="t" r="r" b="b"/>
            <a:pathLst>
              <a:path w="5740400" h="1930400">
                <a:moveTo>
                  <a:pt x="101597" y="0"/>
                </a:moveTo>
                <a:lnTo>
                  <a:pt x="5638803" y="0"/>
                </a:lnTo>
                <a:cubicBezTo>
                  <a:pt x="5694913" y="0"/>
                  <a:pt x="5740400" y="45487"/>
                  <a:pt x="5740400" y="101597"/>
                </a:cubicBezTo>
                <a:lnTo>
                  <a:pt x="5740400" y="1828803"/>
                </a:lnTo>
                <a:cubicBezTo>
                  <a:pt x="5740400" y="1884913"/>
                  <a:pt x="5694913" y="1930400"/>
                  <a:pt x="56388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5" name="Image 1">
            <a:extLst>
              <a:ext uri="{FF2B5EF4-FFF2-40B4-BE49-F238E27FC236}">
                <a16:creationId xmlns:a16="http://schemas.microsoft.com/office/drawing/2014/main" id="{35C77106-A7C9-441D-28A5-C6517813D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188660"/>
            <a:ext cx="12905773" cy="681329"/>
          </a:xfrm>
          <a:prstGeom prst="rect">
            <a:avLst/>
          </a:prstGeom>
        </p:spPr>
      </p:pic>
      <p:sp>
        <p:nvSpPr>
          <p:cNvPr id="6" name="Text 13">
            <a:extLst>
              <a:ext uri="{FF2B5EF4-FFF2-40B4-BE49-F238E27FC236}">
                <a16:creationId xmlns:a16="http://schemas.microsoft.com/office/drawing/2014/main" id="{6951FED6-AD11-8D9B-FA8F-03E735164242}"/>
              </a:ext>
            </a:extLst>
          </p:cNvPr>
          <p:cNvSpPr/>
          <p:nvPr/>
        </p:nvSpPr>
        <p:spPr>
          <a:xfrm>
            <a:off x="371750" y="1338453"/>
            <a:ext cx="12060882" cy="452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zh-CN" alt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什么叫作比特时间</a:t>
            </a:r>
            <a:r>
              <a:rPr lang="en-US" altLang="zh-CN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?</a:t>
            </a:r>
            <a:r>
              <a:rPr lang="zh-CN" alt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使用这种时间单位有什么好处</a:t>
            </a:r>
            <a:r>
              <a:rPr lang="en-US" altLang="zh-CN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?100</a:t>
            </a:r>
            <a:r>
              <a:rPr lang="zh-CN" alt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比特时间是多少微秒</a:t>
            </a:r>
            <a:r>
              <a:rPr lang="en-US" altLang="zh-CN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?</a:t>
            </a:r>
            <a:endParaRPr lang="en-US" sz="2400" b="1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08DC739A-B559-945D-1903-E1201EB170B0}"/>
              </a:ext>
            </a:extLst>
          </p:cNvPr>
          <p:cNvSpPr/>
          <p:nvPr/>
        </p:nvSpPr>
        <p:spPr>
          <a:xfrm>
            <a:off x="988251" y="1735910"/>
            <a:ext cx="10292334" cy="23069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解答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: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比特时间就是发送</a:t>
            </a:r>
            <a:r>
              <a:rPr lang="en-US" altLang="zh-CN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比特所需的时间</a:t>
            </a:r>
            <a:r>
              <a:rPr lang="en-US" altLang="zh-CN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,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而不管数据率是多少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需要注意的是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发送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比特的时间长短显然与数据率密切相关。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采用比特时间的好处是方便。如果不采用比特时间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那么当我们讨论某个站发送数据时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,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若所发送的数据共有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6400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比特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那么发送这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6400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比特所需的时间就是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6400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除以发送速率。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例如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若发送速率是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10Mbivs,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则发送这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6400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比特所需的时间是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: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0193803-16B8-2BCB-55B3-3B8BBA69DB5E}"/>
              </a:ext>
            </a:extLst>
          </p:cNvPr>
          <p:cNvSpPr txBox="1"/>
          <p:nvPr/>
        </p:nvSpPr>
        <p:spPr>
          <a:xfrm>
            <a:off x="790599" y="4596217"/>
            <a:ext cx="106492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但如果以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"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比特时间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"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为单位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那么不管发送速率是多少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发送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6400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比特所需的时间一定是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6400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比特时间。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这显然要方便得多。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要把</a:t>
            </a:r>
            <a:r>
              <a:rPr lang="en-US" altLang="zh-CN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"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比特时间</a:t>
            </a:r>
            <a:r>
              <a:rPr lang="en-US" altLang="zh-CN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"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换算成</a:t>
            </a:r>
            <a:r>
              <a:rPr lang="en-US" altLang="zh-CN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"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秒</a:t>
            </a:r>
            <a:r>
              <a:rPr lang="en-US" altLang="zh-CN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"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或</a:t>
            </a:r>
            <a:r>
              <a:rPr lang="en-US" altLang="zh-CN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"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微秒</a:t>
            </a:r>
            <a:r>
              <a:rPr lang="en-US" altLang="zh-CN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",</a:t>
            </a:r>
            <a:r>
              <a:rPr lang="zh-CN" altLang="en-US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就必须先知道数据率是多少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因此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要回答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"100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比特时间是多少微秒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?"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这样的问题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不给出数据率是无法回答的。</a:t>
            </a:r>
          </a:p>
        </p:txBody>
      </p:sp>
      <p:pic>
        <p:nvPicPr>
          <p:cNvPr id="10" name="图片 9" descr="文本&#10;&#10;AI 生成的内容可能不正确。">
            <a:extLst>
              <a:ext uri="{FF2B5EF4-FFF2-40B4-BE49-F238E27FC236}">
                <a16:creationId xmlns:a16="http://schemas.microsoft.com/office/drawing/2014/main" id="{BB3EB734-F1B8-8E42-FDB1-6442B1B7FF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4288" y="3968617"/>
            <a:ext cx="3781953" cy="48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693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A208A-E7BB-AEBB-A710-27C0CE99A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>
            <a:extLst>
              <a:ext uri="{FF2B5EF4-FFF2-40B4-BE49-F238E27FC236}">
                <a16:creationId xmlns:a16="http://schemas.microsoft.com/office/drawing/2014/main" id="{3E770DBF-BD95-2BC8-8007-DDD0FA342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37950" cy="6883847"/>
          </a:xfrm>
          <a:prstGeom prst="rect">
            <a:avLst/>
          </a:prstGeom>
        </p:spPr>
      </p:pic>
      <p:sp>
        <p:nvSpPr>
          <p:cNvPr id="23" name="Text 15">
            <a:extLst>
              <a:ext uri="{FF2B5EF4-FFF2-40B4-BE49-F238E27FC236}">
                <a16:creationId xmlns:a16="http://schemas.microsoft.com/office/drawing/2014/main" id="{FC78EFFE-E71C-0A98-3DEC-853BED19E5CF}"/>
              </a:ext>
            </a:extLst>
          </p:cNvPr>
          <p:cNvSpPr/>
          <p:nvPr/>
        </p:nvSpPr>
        <p:spPr>
          <a:xfrm>
            <a:off x="1381125" y="2271395"/>
            <a:ext cx="2138971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6">
            <a:extLst>
              <a:ext uri="{FF2B5EF4-FFF2-40B4-BE49-F238E27FC236}">
                <a16:creationId xmlns:a16="http://schemas.microsoft.com/office/drawing/2014/main" id="{E1C414CA-C9D0-9E10-D214-ED67B4EF1382}"/>
              </a:ext>
            </a:extLst>
          </p:cNvPr>
          <p:cNvSpPr/>
          <p:nvPr/>
        </p:nvSpPr>
        <p:spPr>
          <a:xfrm>
            <a:off x="0" y="1296833"/>
            <a:ext cx="12237950" cy="5561168"/>
          </a:xfrm>
          <a:custGeom>
            <a:avLst/>
            <a:gdLst/>
            <a:ahLst/>
            <a:cxnLst/>
            <a:rect l="l" t="t" r="r" b="b"/>
            <a:pathLst>
              <a:path w="11684000" h="2032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1930400"/>
                </a:lnTo>
                <a:cubicBezTo>
                  <a:pt x="11684000" y="1986475"/>
                  <a:pt x="11638475" y="2032000"/>
                  <a:pt x="115824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9B2531E3-03BA-6FA0-FCAA-DD1CAC95317F}"/>
              </a:ext>
            </a:extLst>
          </p:cNvPr>
          <p:cNvSpPr/>
          <p:nvPr/>
        </p:nvSpPr>
        <p:spPr>
          <a:xfrm>
            <a:off x="957580" y="603885"/>
            <a:ext cx="9799955" cy="5847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作业题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3-4</a:t>
            </a: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最短帧长怎么</a:t>
            </a: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计算</a:t>
            </a:r>
            <a:endParaRPr lang="en-US" sz="1600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C6211D30-32A8-660C-01E8-711DA9CDFA62}"/>
              </a:ext>
            </a:extLst>
          </p:cNvPr>
          <p:cNvSpPr/>
          <p:nvPr/>
        </p:nvSpPr>
        <p:spPr>
          <a:xfrm>
            <a:off x="-1227438" y="1296832"/>
            <a:ext cx="5442880" cy="210632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Text 16">
            <a:extLst>
              <a:ext uri="{FF2B5EF4-FFF2-40B4-BE49-F238E27FC236}">
                <a16:creationId xmlns:a16="http://schemas.microsoft.com/office/drawing/2014/main" id="{6B88F294-4773-0CB6-C9F8-6BA4F08C4E47}"/>
              </a:ext>
            </a:extLst>
          </p:cNvPr>
          <p:cNvSpPr/>
          <p:nvPr/>
        </p:nvSpPr>
        <p:spPr>
          <a:xfrm>
            <a:off x="404588" y="1398290"/>
            <a:ext cx="3633003" cy="1889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假定 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1km 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长的 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CSMA/CD 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网络的数据率为 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1Gbit/s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。设信号在网络上的传播速率为 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200000km/s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。求能够使用此协议的</a:t>
            </a:r>
            <a:r>
              <a:rPr lang="zh-CN" altLang="en-US" sz="2000" b="1" dirty="0">
                <a:solidFill>
                  <a:srgbClr val="000000"/>
                </a:solidFill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最短帧长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MiSans" pitchFamily="34" charset="-120"/>
              </a:rPr>
              <a:t>。</a:t>
            </a:r>
            <a:endParaRPr lang="en-US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6" name="对话气泡: 圆角矩形 25">
            <a:extLst>
              <a:ext uri="{FF2B5EF4-FFF2-40B4-BE49-F238E27FC236}">
                <a16:creationId xmlns:a16="http://schemas.microsoft.com/office/drawing/2014/main" id="{CCE16754-D88E-CE52-7A1B-2F467A696C89}"/>
              </a:ext>
            </a:extLst>
          </p:cNvPr>
          <p:cNvSpPr/>
          <p:nvPr/>
        </p:nvSpPr>
        <p:spPr>
          <a:xfrm>
            <a:off x="71120" y="4053016"/>
            <a:ext cx="4274264" cy="2441163"/>
          </a:xfrm>
          <a:prstGeom prst="wedgeRoundRectCallout">
            <a:avLst>
              <a:gd name="adj1" fmla="val -38748"/>
              <a:gd name="adj2" fmla="val 6250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E37CB3-FF88-5902-E296-849729AF7A07}"/>
              </a:ext>
            </a:extLst>
          </p:cNvPr>
          <p:cNvSpPr txBox="1"/>
          <p:nvPr/>
        </p:nvSpPr>
        <p:spPr>
          <a:xfrm>
            <a:off x="4636380" y="3607857"/>
            <a:ext cx="67730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2400" b="1" i="1" dirty="0">
                <a:latin typeface="宋体" panose="02010600030101010101" pitchFamily="2" charset="-122"/>
                <a:ea typeface="宋体" panose="02010600030101010101" pitchFamily="2" charset="-122"/>
              </a:rPr>
              <a:t>τ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=10</a:t>
            </a:r>
            <a:r>
              <a:rPr lang="en-US" altLang="zh-CN" sz="2400" b="1" i="1" dirty="0">
                <a:latin typeface="宋体" panose="02010600030101010101" pitchFamily="2" charset="-122"/>
                <a:ea typeface="宋体" panose="02010600030101010101" pitchFamily="2" charset="-122"/>
              </a:rPr>
              <a:t>μs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在此时间内要发送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(1</a:t>
            </a:r>
            <a:r>
              <a:rPr lang="en-US" altLang="zh-CN" sz="2400" b="1" i="1" dirty="0">
                <a:latin typeface="宋体" panose="02010600030101010101" pitchFamily="2" charset="-122"/>
                <a:ea typeface="宋体" panose="02010600030101010101" pitchFamily="2" charset="-122"/>
              </a:rPr>
              <a:t>Gbit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en-US" altLang="zh-CN" sz="2400" b="1" i="1" dirty="0"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)×(10</a:t>
            </a:r>
            <a:r>
              <a:rPr lang="en-US" altLang="zh-CN" sz="2400" b="1" i="1" dirty="0">
                <a:latin typeface="宋体" panose="02010600030101010101" pitchFamily="2" charset="-122"/>
                <a:ea typeface="宋体" panose="02010600030101010101" pitchFamily="2" charset="-122"/>
              </a:rPr>
              <a:t>μs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)=10000</a:t>
            </a:r>
            <a:r>
              <a:rPr lang="en-US" altLang="zh-CN" sz="2400" b="1" i="1" dirty="0">
                <a:latin typeface="宋体" panose="02010600030101010101" pitchFamily="2" charset="-122"/>
                <a:ea typeface="宋体" panose="02010600030101010101" pitchFamily="2" charset="-122"/>
              </a:rPr>
              <a:t>bit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只有经过这样一段时间后，发送端才能收到碰撞的信息（如果发生碰撞的话），也才能检测到碰撞的发生。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因此，最短帧长为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10000bit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，或 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1250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字节。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FF85676-CEB4-C5F4-6FA3-559B9F9FAF7A}"/>
              </a:ext>
            </a:extLst>
          </p:cNvPr>
          <p:cNvSpPr txBox="1"/>
          <p:nvPr/>
        </p:nvSpPr>
        <p:spPr>
          <a:xfrm>
            <a:off x="154174" y="5559274"/>
            <a:ext cx="13416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传播时延</a:t>
            </a:r>
            <a:r>
              <a:rPr lang="en-US" altLang="zh-CN" b="1" dirty="0"/>
              <a:t>=</a:t>
            </a:r>
            <a:endParaRPr lang="zh-CN" altLang="en-US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1267593-D6E2-F4FF-EDA6-0B29AC94ADFC}"/>
              </a:ext>
            </a:extLst>
          </p:cNvPr>
          <p:cNvSpPr txBox="1"/>
          <p:nvPr/>
        </p:nvSpPr>
        <p:spPr>
          <a:xfrm>
            <a:off x="4511351" y="1541957"/>
            <a:ext cx="719069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解答：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1km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长的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CSMA/CD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网络的端到端传播时延</a:t>
            </a:r>
            <a:endParaRPr lang="zh-CN" altLang="en-US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3E42FB-9A4F-80FF-4288-2AB7ECE18E94}"/>
              </a:ext>
            </a:extLst>
          </p:cNvPr>
          <p:cNvSpPr txBox="1"/>
          <p:nvPr/>
        </p:nvSpPr>
        <p:spPr>
          <a:xfrm>
            <a:off x="4532942" y="2602561"/>
            <a:ext cx="889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τ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=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ECD1215-953C-23DD-7068-3306A5075F1E}"/>
              </a:ext>
            </a:extLst>
          </p:cNvPr>
          <p:cNvSpPr txBox="1"/>
          <p:nvPr/>
        </p:nvSpPr>
        <p:spPr>
          <a:xfrm>
            <a:off x="5406607" y="2438055"/>
            <a:ext cx="1795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(1 </a:t>
            </a:r>
            <a:r>
              <a:rPr kumimoji="0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km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2A636F5-A847-EEEF-AAB1-4776C24A3383}"/>
              </a:ext>
            </a:extLst>
          </p:cNvPr>
          <p:cNvSpPr txBox="1"/>
          <p:nvPr/>
        </p:nvSpPr>
        <p:spPr>
          <a:xfrm>
            <a:off x="5406607" y="3042468"/>
            <a:ext cx="2089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(200000 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km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/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s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)</a:t>
            </a:r>
            <a:endParaRPr lang="zh-CN" altLang="en-US" sz="2400" dirty="0"/>
          </a:p>
        </p:txBody>
      </p:sp>
      <p:sp>
        <p:nvSpPr>
          <p:cNvPr id="13" name="减号 12">
            <a:extLst>
              <a:ext uri="{FF2B5EF4-FFF2-40B4-BE49-F238E27FC236}">
                <a16:creationId xmlns:a16="http://schemas.microsoft.com/office/drawing/2014/main" id="{5EB3AC29-BCB3-C82E-C125-ADD4A6D3E22D}"/>
              </a:ext>
            </a:extLst>
          </p:cNvPr>
          <p:cNvSpPr/>
          <p:nvPr/>
        </p:nvSpPr>
        <p:spPr>
          <a:xfrm>
            <a:off x="4942999" y="2874094"/>
            <a:ext cx="3249064" cy="207119"/>
          </a:xfrm>
          <a:prstGeom prst="mathMinu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A7E8D8-4556-BD21-F73D-D1F51A303B59}"/>
              </a:ext>
            </a:extLst>
          </p:cNvPr>
          <p:cNvSpPr txBox="1"/>
          <p:nvPr/>
        </p:nvSpPr>
        <p:spPr>
          <a:xfrm>
            <a:off x="7852167" y="2584237"/>
            <a:ext cx="230632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= 5</a:t>
            </a:r>
            <a:r>
              <a:rPr kumimoji="0" lang="en-US" altLang="zh-CN" sz="28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μs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。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sp>
        <p:nvSpPr>
          <p:cNvPr id="15" name="减号 14">
            <a:extLst>
              <a:ext uri="{FF2B5EF4-FFF2-40B4-BE49-F238E27FC236}">
                <a16:creationId xmlns:a16="http://schemas.microsoft.com/office/drawing/2014/main" id="{9E533876-7F2C-EAFE-34C4-FBDADE1E9E27}"/>
              </a:ext>
            </a:extLst>
          </p:cNvPr>
          <p:cNvSpPr/>
          <p:nvPr/>
        </p:nvSpPr>
        <p:spPr>
          <a:xfrm>
            <a:off x="1165285" y="5633647"/>
            <a:ext cx="3249064" cy="207119"/>
          </a:xfrm>
          <a:prstGeom prst="mathMinus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90B2799-82D7-016E-5B14-BC6BDC4CCCA6}"/>
              </a:ext>
            </a:extLst>
          </p:cNvPr>
          <p:cNvSpPr txBox="1"/>
          <p:nvPr/>
        </p:nvSpPr>
        <p:spPr>
          <a:xfrm>
            <a:off x="172135" y="4268893"/>
            <a:ext cx="33842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最短帧长</a:t>
            </a:r>
            <a:r>
              <a:rPr lang="en-US" altLang="zh-CN" sz="2000" b="1" dirty="0"/>
              <a:t>=</a:t>
            </a:r>
            <a:r>
              <a:rPr lang="zh-CN" altLang="en-US" sz="2000" b="1" dirty="0"/>
              <a:t>争用期</a:t>
            </a:r>
            <a:r>
              <a:rPr lang="zh-CN" altLang="en-US" sz="2000" b="1" dirty="0">
                <a:sym typeface="Wingdings 2" panose="05020102010507070707" pitchFamily="18" charset="2"/>
              </a:rPr>
              <a:t>数据率</a:t>
            </a:r>
            <a:endParaRPr lang="zh-CN" altLang="en-US" sz="2000" b="1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602BCC-DE81-F5A0-E34D-BED8DDF26F7D}"/>
              </a:ext>
            </a:extLst>
          </p:cNvPr>
          <p:cNvSpPr txBox="1"/>
          <p:nvPr/>
        </p:nvSpPr>
        <p:spPr>
          <a:xfrm>
            <a:off x="172135" y="4823615"/>
            <a:ext cx="31242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争用期</a:t>
            </a:r>
            <a:r>
              <a:rPr lang="en-US" altLang="zh-CN" sz="2000" b="1" dirty="0"/>
              <a:t>=</a:t>
            </a:r>
            <a:r>
              <a:rPr lang="zh-CN" altLang="en-US" sz="2000" b="1" dirty="0"/>
              <a:t>两个单向传播时延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0C480D7-5FFF-5BB5-72FD-BF1F09CDD9AB}"/>
              </a:ext>
            </a:extLst>
          </p:cNvPr>
          <p:cNvSpPr txBox="1"/>
          <p:nvPr/>
        </p:nvSpPr>
        <p:spPr>
          <a:xfrm>
            <a:off x="2087820" y="5251298"/>
            <a:ext cx="1189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 信道长度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16B4167-CC11-E166-01D4-D6B6A2AFD617}"/>
              </a:ext>
            </a:extLst>
          </p:cNvPr>
          <p:cNvSpPr txBox="1"/>
          <p:nvPr/>
        </p:nvSpPr>
        <p:spPr>
          <a:xfrm>
            <a:off x="1463454" y="5915138"/>
            <a:ext cx="2837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信号在信道中的传播速率</a:t>
            </a:r>
          </a:p>
        </p:txBody>
      </p:sp>
    </p:spTree>
    <p:extLst>
      <p:ext uri="{BB962C8B-B14F-4D97-AF65-F5344CB8AC3E}">
        <p14:creationId xmlns:p14="http://schemas.microsoft.com/office/powerpoint/2010/main" val="8283275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" grpId="0" animBg="1"/>
      <p:bldP spid="34" grpId="0" animBg="1"/>
      <p:bldP spid="26" grpId="0" animBg="1"/>
      <p:bldP spid="5" grpId="0"/>
      <p:bldP spid="7" grpId="0"/>
      <p:bldP spid="8" grpId="0"/>
      <p:bldP spid="9" grpId="0"/>
      <p:bldP spid="10" grpId="0"/>
      <p:bldP spid="12" grpId="0"/>
      <p:bldP spid="13" grpId="0" animBg="1"/>
      <p:bldP spid="14" grpId="0"/>
      <p:bldP spid="15" grpId="0" animBg="1"/>
      <p:bldP spid="16" grpId="0"/>
      <p:bldP spid="17" grpId="0"/>
      <p:bldP spid="18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23-d2tarqtnfo2stf9djkm0.jpg"/>
          <p:cNvPicPr>
            <a:picLocks noChangeAspect="1"/>
          </p:cNvPicPr>
          <p:nvPr/>
        </p:nvPicPr>
        <p:blipFill>
          <a:blip r:embed="rId3"/>
          <a:srcRect t="104" b="104"/>
          <a:stretch/>
        </p:blipFill>
        <p:spPr>
          <a:xfrm flipH="1"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527665" y="365125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856615" y="5796915"/>
            <a:ext cx="363283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9"/>
          <p:cNvSpPr/>
          <p:nvPr/>
        </p:nvSpPr>
        <p:spPr>
          <a:xfrm>
            <a:off x="941909" y="4429709"/>
            <a:ext cx="5154091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zh-CN" altLang="en-US" sz="28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汇报人：林银蕊 甘芝清 黄慧雯</a:t>
            </a:r>
          </a:p>
        </p:txBody>
      </p:sp>
      <p:sp>
        <p:nvSpPr>
          <p:cNvPr id="14" name="Text 10"/>
          <p:cNvSpPr/>
          <p:nvPr/>
        </p:nvSpPr>
        <p:spPr>
          <a:xfrm>
            <a:off x="693356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</a:t>
            </a:r>
            <a:r>
              <a:rPr lang="en-US" altLang="zh-CN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/0</a:t>
            </a:r>
            <a:r>
              <a:rPr lang="en-US" altLang="zh-CN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Shape 11"/>
          <p:cNvSpPr/>
          <p:nvPr/>
        </p:nvSpPr>
        <p:spPr>
          <a:xfrm>
            <a:off x="2051663" y="5982681"/>
            <a:ext cx="6486525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16" name="Shape 12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3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5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32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  <p:pic>
        <p:nvPicPr>
          <p:cNvPr id="20" name="Image 2" descr="https://kimi-img.moonshot.cn/pub/slides/slides_tmpl/image/25-09-05-17:31:23-d2tarqtnfo2stf9djkm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5805" y="1319530"/>
            <a:ext cx="3823335" cy="422783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803</Words>
  <Application>Microsoft Office PowerPoint</Application>
  <PresentationFormat>宽屏</PresentationFormat>
  <Paragraphs>82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Wingdings 2</vt:lpstr>
      <vt:lpstr>Arial</vt:lpstr>
      <vt:lpstr>MiSans</vt:lpstr>
      <vt:lpstr>宋体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 概述习题讲解</dc:title>
  <dc:subject>第1章 概述习题讲解</dc:subject>
  <dc:creator>Kimi</dc:creator>
  <cp:lastModifiedBy>yier gan</cp:lastModifiedBy>
  <cp:revision>35</cp:revision>
  <dcterms:created xsi:type="dcterms:W3CDTF">2025-12-03T01:33:56Z</dcterms:created>
  <dcterms:modified xsi:type="dcterms:W3CDTF">2025-12-27T12:01:16Z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{"Label":"第1章 概述习题讲解","ContentProducer":"001191110108MACG2KBH8F10000","ProduceID":"d4np39ptoom42qb1fqqg","ReservedCode1":"","ContentPropagator":"001191110108MACG2KBH8F20000","PropagateID":"d4np39ptoom42qb1fqqg","ReservedCode2":""}</vt:lpwstr>
  </property>
</Properties>
</file>